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17.12.2014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76872"/>
            <a:ext cx="7772400" cy="18288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Конструкт   урока   ОРКСЭ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тему «Россия - наша Родина».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Модуль «Основы светской этики»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4077072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Выполнили: студентки 346 группы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Крылова А.А., Андреева О.С.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545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183880" cy="613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Тип урока: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урок изучения нового материала.</a:t>
            </a: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 урока: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чувства гордости за свою Родину.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1.	Познакомить с понятиями духовный мир, Отечество, Родина культурные традиции;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2.	Развивать коммуникативные способности обучающихся, умение аргументировано отстаивать свою точку зрения.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3.	Воспитание у детей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любви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к Родине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6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9229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Ключевые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понятия урока: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Россия, Родина, Отечество, духовный мир, культурные традиции,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многонациональное государство.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Оборудование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учителя: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учебник «Основы светской этики. 4 класс», А.Я. Данилюк, стр. 4-5;  мультимедийный проектор с экраном, презентация, раздаточный материал.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Оборудование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учащихся: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учебник «Основы светской этики. 4 класс», А.Я. Данилюк, стр. 4-5;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Педагогический инструментарий: ИКТ,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здоровьезберегающие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технологии.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50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139008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buNone/>
            </a:pPr>
            <a:r>
              <a:rPr lang="ru-RU" sz="3300" b="1" dirty="0"/>
              <a:t>Планируемые результаты</a:t>
            </a:r>
          </a:p>
          <a:p>
            <a:pPr marL="0" indent="0">
              <a:buNone/>
            </a:pPr>
            <a:r>
              <a:rPr lang="ru-RU" sz="3300" b="1" dirty="0"/>
              <a:t>Личностные результаты:</a:t>
            </a:r>
          </a:p>
          <a:p>
            <a:pPr marL="0" indent="0">
              <a:buNone/>
            </a:pPr>
            <a:r>
              <a:rPr lang="ru-RU" sz="3300" dirty="0"/>
              <a:t>•	Вызвать положительное отношение к уроку.</a:t>
            </a:r>
          </a:p>
          <a:p>
            <a:pPr marL="0" indent="0">
              <a:buNone/>
            </a:pPr>
            <a:r>
              <a:rPr lang="ru-RU" sz="3300" dirty="0"/>
              <a:t>•	 Формирование образа мира как единого и целостного при разнообразии культур, национальностей, религий; </a:t>
            </a:r>
          </a:p>
          <a:p>
            <a:pPr marL="0" indent="0">
              <a:buNone/>
            </a:pPr>
            <a:r>
              <a:rPr lang="ru-RU" sz="3300" dirty="0"/>
              <a:t>•	Развитие навыков сотрудничества со взрослыми и сверстниками;   </a:t>
            </a:r>
          </a:p>
          <a:p>
            <a:pPr marL="0" indent="0">
              <a:buNone/>
            </a:pPr>
            <a:r>
              <a:rPr lang="ru-RU" sz="3300" dirty="0"/>
              <a:t>•	Формирование основ российской гражданской идентичности, чувства гордости за свою Родину; </a:t>
            </a:r>
          </a:p>
          <a:p>
            <a:pPr marL="0" indent="0">
              <a:buNone/>
            </a:pPr>
            <a:r>
              <a:rPr lang="ru-RU" sz="3300" dirty="0"/>
              <a:t>•	Формирование осознания своей принадлежности к народу, стране.</a:t>
            </a:r>
          </a:p>
          <a:p>
            <a:pPr marL="0" indent="0">
              <a:buNone/>
            </a:pPr>
            <a:r>
              <a:rPr lang="ru-RU" sz="3300" b="1" dirty="0" err="1"/>
              <a:t>Метапредметные</a:t>
            </a:r>
            <a:r>
              <a:rPr lang="ru-RU" sz="3300" b="1" dirty="0"/>
              <a:t> результаты – </a:t>
            </a:r>
          </a:p>
          <a:p>
            <a:pPr marL="0" indent="0">
              <a:buNone/>
            </a:pPr>
            <a:r>
              <a:rPr lang="ru-RU" sz="3300" b="1" i="1" dirty="0"/>
              <a:t>Регулятивные УУД:</a:t>
            </a:r>
          </a:p>
          <a:p>
            <a:pPr marL="0" indent="0">
              <a:buNone/>
            </a:pPr>
            <a:r>
              <a:rPr lang="ru-RU" sz="3300" dirty="0"/>
              <a:t>•	Самостоятельно формулировать цели урока после предварительного обсуждения.</a:t>
            </a:r>
          </a:p>
          <a:p>
            <a:pPr marL="0" indent="0">
              <a:buNone/>
            </a:pPr>
            <a:r>
              <a:rPr lang="ru-RU" sz="3300" dirty="0"/>
              <a:t>•	Совместно с учителем обнаруживать и формулировать учебную задачу (проблему).</a:t>
            </a:r>
          </a:p>
          <a:p>
            <a:pPr marL="0" indent="0">
              <a:buNone/>
            </a:pPr>
            <a:r>
              <a:rPr lang="ru-RU" sz="3300" dirty="0"/>
              <a:t>•	Совместно с учителем составлять план решения задачи.</a:t>
            </a:r>
          </a:p>
          <a:p>
            <a:pPr marL="0" indent="0">
              <a:buNone/>
            </a:pPr>
            <a:r>
              <a:rPr lang="ru-RU" sz="3300" dirty="0"/>
              <a:t>•	Работая по плану, сверять свои действия с целью и при необходимости исправлять ошибки с помощью учителя.</a:t>
            </a:r>
          </a:p>
          <a:p>
            <a:pPr marL="0" indent="0">
              <a:buNone/>
            </a:pPr>
            <a:r>
              <a:rPr lang="ru-RU" sz="3300" dirty="0"/>
              <a:t>•	В диалоге с учителем вырабатывать критерии оценки и оценивать свою работу и работу других учащихся.</a:t>
            </a:r>
          </a:p>
          <a:p>
            <a:pPr marL="0" indent="0">
              <a:buNone/>
            </a:pPr>
            <a:r>
              <a:rPr lang="ru-RU" sz="3300" dirty="0"/>
              <a:t>Средства формирования регулятивных УУД – технология проблемного диалога на этапе изучения нового материала и технология оценивания образовательных достижений (учебных успехов).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188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621101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i="1" dirty="0"/>
              <a:t>Познавательные УУД:</a:t>
            </a:r>
          </a:p>
          <a:p>
            <a:pPr marL="0" indent="0">
              <a:buNone/>
            </a:pPr>
            <a:r>
              <a:rPr lang="ru-RU" dirty="0"/>
              <a:t>•	Ориентироваться в своей системе знаний: самостоятельно предполагать, какая информация понадобится для решения учебной задачи в один шаг.</a:t>
            </a:r>
          </a:p>
          <a:p>
            <a:pPr marL="0" indent="0">
              <a:buNone/>
            </a:pPr>
            <a:r>
              <a:rPr lang="ru-RU" dirty="0"/>
              <a:t>•	Отбирать необходимые для решения учебной задачи источники информации среди предложенных учителем словарей, энциклопедий, справочников и других материалов.</a:t>
            </a:r>
          </a:p>
          <a:p>
            <a:pPr marL="0" indent="0">
              <a:buNone/>
            </a:pPr>
            <a:r>
              <a:rPr lang="ru-RU" dirty="0"/>
              <a:t>•	Перерабатывать полученную информацию: сравнивать и группировать факты и явления; определять причины явлений и событий.</a:t>
            </a:r>
          </a:p>
          <a:p>
            <a:pPr marL="0" indent="0">
              <a:buNone/>
            </a:pPr>
            <a:r>
              <a:rPr lang="ru-RU" dirty="0"/>
              <a:t>•	Перерабатывать полученную информацию: делать выводы на основе обобщения знаний.</a:t>
            </a:r>
          </a:p>
          <a:p>
            <a:pPr marL="0" indent="0">
              <a:buNone/>
            </a:pPr>
            <a:r>
              <a:rPr lang="ru-RU" dirty="0"/>
              <a:t>•	Преобразовывать информацию из одной формы в другую: составлять простой план учебно-научного текста.</a:t>
            </a:r>
          </a:p>
          <a:p>
            <a:pPr marL="0" indent="0">
              <a:buNone/>
            </a:pPr>
            <a:r>
              <a:rPr lang="ru-RU" dirty="0"/>
              <a:t>Средства формирования познавательных УУД – учебный материал и задания учебников.</a:t>
            </a:r>
          </a:p>
          <a:p>
            <a:pPr marL="0" indent="0">
              <a:buNone/>
            </a:pPr>
            <a:r>
              <a:rPr lang="ru-RU" b="1" i="1" dirty="0"/>
              <a:t>Коммуникативные УУД:</a:t>
            </a:r>
          </a:p>
          <a:p>
            <a:pPr marL="0" indent="0">
              <a:buNone/>
            </a:pPr>
            <a:r>
              <a:rPr lang="ru-RU" dirty="0"/>
              <a:t>•	Доносить свою позицию до других людей: оформлять свои мысли в устной и письменной речи с учётом своих учебных и жизненных речевых ситуаций.</a:t>
            </a:r>
          </a:p>
          <a:p>
            <a:pPr marL="0" indent="0">
              <a:buNone/>
            </a:pPr>
            <a:r>
              <a:rPr lang="ru-RU" dirty="0"/>
              <a:t>•	Доносить свою позицию до других людей: высказывать свою точку зрения и обосновывать её, приводя аргументы.</a:t>
            </a:r>
          </a:p>
          <a:p>
            <a:pPr marL="0" indent="0">
              <a:buNone/>
            </a:pPr>
            <a:r>
              <a:rPr lang="ru-RU" dirty="0"/>
              <a:t>•	Слушать других людей, рассматривать их точки зрения, относиться к ним с уважением, быть готовым изменить свою точку зрения.</a:t>
            </a:r>
          </a:p>
          <a:p>
            <a:pPr marL="0" indent="0">
              <a:buNone/>
            </a:pPr>
            <a:r>
              <a:rPr lang="ru-RU" b="1" dirty="0"/>
              <a:t>Предметные:</a:t>
            </a:r>
          </a:p>
          <a:p>
            <a:pPr marL="0" indent="0">
              <a:buNone/>
            </a:pPr>
            <a:r>
              <a:rPr lang="ru-RU" dirty="0"/>
              <a:t>Формировать представление о значении понятий духовный мир, Родина, Отечество, традиции.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10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060" y="404664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Структура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183880" cy="418795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Организационный момент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Мотивация к учебной деятельности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Реализация построенного проекта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Первичное закрепление с проговариванием во внешней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Итог урока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Рефлексия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426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Первичное закрепление с проговариванием во внешней речи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88840"/>
            <a:ext cx="8183880" cy="418795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348880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Работа с раздаточными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карточками-фразеологизмами</a:t>
            </a:r>
            <a:r>
              <a:rPr lang="ru-RU" dirty="0"/>
              <a:t>: 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постарайтесь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объяснить значение данного фразеологизма.</a:t>
            </a:r>
          </a:p>
        </p:txBody>
      </p:sp>
    </p:spTree>
    <p:extLst>
      <p:ext uri="{BB962C8B-B14F-4D97-AF65-F5344CB8AC3E}">
        <p14:creationId xmlns:p14="http://schemas.microsoft.com/office/powerpoint/2010/main" val="3640637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18472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</TotalTime>
  <Words>171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Конструкт   урока   ОРКСЭ на тему «Россия - наша Родина». Модуль «Основы светской этики» </vt:lpstr>
      <vt:lpstr> </vt:lpstr>
      <vt:lpstr> </vt:lpstr>
      <vt:lpstr> </vt:lpstr>
      <vt:lpstr> </vt:lpstr>
      <vt:lpstr>Структура урока</vt:lpstr>
      <vt:lpstr>Первичное закрепление с проговариванием во внешней речи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Конструкт   урока   ОРКСЭ на тему «Россия - наша Родина». Модуль «Основы светской этики» </dc:title>
  <dc:creator>Настенька</dc:creator>
  <cp:lastModifiedBy>Настенька</cp:lastModifiedBy>
  <cp:revision>6</cp:revision>
  <dcterms:created xsi:type="dcterms:W3CDTF">2014-12-17T12:56:10Z</dcterms:created>
  <dcterms:modified xsi:type="dcterms:W3CDTF">2014-12-17T13:33:45Z</dcterms:modified>
</cp:coreProperties>
</file>